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Inter"/>
      <p:regular r:id="rId14"/>
    </p:embeddedFont>
    <p:embeddedFont>
      <p:font typeface="Inter"/>
      <p:regular r:id="rId15"/>
    </p:embeddedFont>
    <p:embeddedFont>
      <p:font typeface="Inter"/>
      <p:regular r:id="rId16"/>
    </p:embeddedFon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3-1.png>
</file>

<file path=ppt/media/image-3-2.png>
</file>

<file path=ppt/media/image-3-3.svg>
</file>

<file path=ppt/media/image-3-4.png>
</file>

<file path=ppt/media/image-3-5.svg>
</file>

<file path=ppt/media/image-3-6.png>
</file>

<file path=ppt/media/image-3-7.svg>
</file>

<file path=ppt/media/image-3-8.png>
</file>

<file path=ppt/media/image-3-9.svg>
</file>

<file path=ppt/media/image-5-1.png>
</file>

<file path=ppt/media/image-5-2.svg>
</file>

<file path=ppt/media/image-5-3.png>
</file>

<file path=ppt/media/image-5-4.svg>
</file>

<file path=ppt/media/image-5-5.png>
</file>

<file path=ppt/media/image-5-6.svg>
</file>

<file path=ppt/media/image-6-1.png>
</file>

<file path=ppt/media/image-6-2.png>
</file>

<file path=ppt/media/image-6-3.png>
</file>

<file path=ppt/media/image-6-4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image" Target="../media/image-3-5.svg"/><Relationship Id="rId6" Type="http://schemas.openxmlformats.org/officeDocument/2006/relationships/image" Target="../media/image-3-6.png"/><Relationship Id="rId7" Type="http://schemas.openxmlformats.org/officeDocument/2006/relationships/image" Target="../media/image-3-7.svg"/><Relationship Id="rId8" Type="http://schemas.openxmlformats.org/officeDocument/2006/relationships/image" Target="../media/image-3-8.png"/><Relationship Id="rId9" Type="http://schemas.openxmlformats.org/officeDocument/2006/relationships/image" Target="../media/image-3-9.svg"/><Relationship Id="rId10" Type="http://schemas.openxmlformats.org/officeDocument/2006/relationships/slideLayout" Target="../slideLayouts/slideLayout4.xml"/><Relationship Id="rId11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image" Target="../media/image-5-4.svg"/><Relationship Id="rId5" Type="http://schemas.openxmlformats.org/officeDocument/2006/relationships/image" Target="../media/image-5-5.png"/><Relationship Id="rId6" Type="http://schemas.openxmlformats.org/officeDocument/2006/relationships/image" Target="../media/image-5-6.svg"/><Relationship Id="rId7" Type="http://schemas.openxmlformats.org/officeDocument/2006/relationships/slideLayout" Target="../slideLayouts/slideLayout6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18349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차세대 해양·극지 기후예측시스템 개발 사업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917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선정평가 발표자료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865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목차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3106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발표 내용 구성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44911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2804160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29784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기관 소개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3468886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수행기관의 핵심역량 및 인프라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428548" y="244911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8548" y="2804160"/>
            <a:ext cx="6408063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0" name="Text 8"/>
          <p:cNvSpPr/>
          <p:nvPr/>
        </p:nvSpPr>
        <p:spPr>
          <a:xfrm>
            <a:off x="7428548" y="29784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사업 개요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28548" y="3468886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사업의 전체 구성 및 범위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422862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4583668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4" name="Text 12"/>
          <p:cNvSpPr/>
          <p:nvPr/>
        </p:nvSpPr>
        <p:spPr>
          <a:xfrm>
            <a:off x="793790" y="47579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연구 목표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93790" y="5248394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달성하고자 하는 핵심 목표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428548" y="422862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428548" y="4583668"/>
            <a:ext cx="6408063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8" name="Text 16"/>
          <p:cNvSpPr/>
          <p:nvPr/>
        </p:nvSpPr>
        <p:spPr>
          <a:xfrm>
            <a:off x="7428548" y="47579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연구 필요성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428548" y="5248394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사업 추진의 배경과 당위성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793790" y="600813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93790" y="6363176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22" name="Text 20"/>
          <p:cNvSpPr/>
          <p:nvPr/>
        </p:nvSpPr>
        <p:spPr>
          <a:xfrm>
            <a:off x="793790" y="65374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연구 내용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793790" y="702790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세부 연구개발 내용 및 방법론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7428548" y="600813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06</a:t>
            </a:r>
            <a:endParaRPr lang="en-US" sz="1750" dirty="0"/>
          </a:p>
        </p:txBody>
      </p:sp>
      <p:sp>
        <p:nvSpPr>
          <p:cNvPr id="25" name="Shape 23"/>
          <p:cNvSpPr/>
          <p:nvPr/>
        </p:nvSpPr>
        <p:spPr>
          <a:xfrm>
            <a:off x="7428548" y="6363176"/>
            <a:ext cx="6408063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26" name="Text 24"/>
          <p:cNvSpPr/>
          <p:nvPr/>
        </p:nvSpPr>
        <p:spPr>
          <a:xfrm>
            <a:off x="7428548" y="65374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추진 계획</a:t>
            </a:r>
            <a:endParaRPr lang="en-US" sz="2200" dirty="0"/>
          </a:p>
        </p:txBody>
      </p:sp>
      <p:sp>
        <p:nvSpPr>
          <p:cNvPr id="27" name="Text 25"/>
          <p:cNvSpPr/>
          <p:nvPr/>
        </p:nvSpPr>
        <p:spPr>
          <a:xfrm>
            <a:off x="7428548" y="7027902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단계별 일정 및 추진 전략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3811"/>
            <a:ext cx="3685937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기관 소개 및 수행역량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793790" y="1616154"/>
            <a:ext cx="13042821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수행기관의 핵심역량·인프라·유사과제 경험을 간결하게 제시</a:t>
            </a:r>
            <a:endParaRPr lang="en-US" sz="1150" dirty="0"/>
          </a:p>
        </p:txBody>
      </p:sp>
      <p:sp>
        <p:nvSpPr>
          <p:cNvPr id="4" name="Shape 2"/>
          <p:cNvSpPr/>
          <p:nvPr/>
        </p:nvSpPr>
        <p:spPr>
          <a:xfrm>
            <a:off x="793790" y="1918454"/>
            <a:ext cx="3188851" cy="792361"/>
          </a:xfrm>
          <a:prstGeom prst="roundRect">
            <a:avLst>
              <a:gd name="adj" fmla="val 781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48809" y="2073473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수행조직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948809" y="2361248"/>
            <a:ext cx="2878812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총괄책임자/PM/핵심연구진 구성 및 역할</a:t>
            </a:r>
            <a:endParaRPr lang="en-US" sz="1150" dirty="0"/>
          </a:p>
        </p:txBody>
      </p:sp>
      <p:sp>
        <p:nvSpPr>
          <p:cNvPr id="7" name="Shape 5"/>
          <p:cNvSpPr/>
          <p:nvPr/>
        </p:nvSpPr>
        <p:spPr>
          <a:xfrm>
            <a:off x="4078367" y="1918454"/>
            <a:ext cx="3188970" cy="792361"/>
          </a:xfrm>
          <a:prstGeom prst="roundRect">
            <a:avLst>
              <a:gd name="adj" fmla="val 781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4233386" y="2073473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핵심역량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4233386" y="2361248"/>
            <a:ext cx="2878931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관련 기술(모델/데이터/시스템) 수행 경험</a:t>
            </a:r>
            <a:endParaRPr lang="en-US" sz="1150" dirty="0"/>
          </a:p>
        </p:txBody>
      </p:sp>
      <p:sp>
        <p:nvSpPr>
          <p:cNvPr id="10" name="Shape 8"/>
          <p:cNvSpPr/>
          <p:nvPr/>
        </p:nvSpPr>
        <p:spPr>
          <a:xfrm>
            <a:off x="7363063" y="1918454"/>
            <a:ext cx="3188851" cy="792361"/>
          </a:xfrm>
          <a:prstGeom prst="roundRect">
            <a:avLst>
              <a:gd name="adj" fmla="val 781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518083" y="2073473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인프라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7518083" y="2361248"/>
            <a:ext cx="2878812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GPU/서버/데이터 파이프라인/실증 환경 보유</a:t>
            </a:r>
            <a:endParaRPr lang="en-US" sz="1150" dirty="0"/>
          </a:p>
        </p:txBody>
      </p:sp>
      <p:sp>
        <p:nvSpPr>
          <p:cNvPr id="13" name="Shape 11"/>
          <p:cNvSpPr/>
          <p:nvPr/>
        </p:nvSpPr>
        <p:spPr>
          <a:xfrm>
            <a:off x="10647640" y="1918454"/>
            <a:ext cx="3188970" cy="792361"/>
          </a:xfrm>
          <a:prstGeom prst="roundRect">
            <a:avLst>
              <a:gd name="adj" fmla="val 781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802660" y="2073473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유사과제/성과</a:t>
            </a:r>
            <a:endParaRPr lang="en-US" sz="1450" dirty="0"/>
          </a:p>
        </p:txBody>
      </p:sp>
      <p:sp>
        <p:nvSpPr>
          <p:cNvPr id="15" name="Text 13"/>
          <p:cNvSpPr/>
          <p:nvPr/>
        </p:nvSpPr>
        <p:spPr>
          <a:xfrm>
            <a:off x="10802660" y="2361248"/>
            <a:ext cx="2878931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논문·특허·실증·기술이전 등</a:t>
            </a:r>
            <a:endParaRPr lang="en-US" sz="1150" dirty="0"/>
          </a:p>
        </p:txBody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76337" y="2818567"/>
            <a:ext cx="8477726" cy="4144804"/>
          </a:xfrm>
          <a:prstGeom prst="rect">
            <a:avLst/>
          </a:prstGeom>
        </p:spPr>
      </p:pic>
      <p:pic>
        <p:nvPicPr>
          <p:cNvPr id="1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0991" y="5024677"/>
            <a:ext cx="264675" cy="264675"/>
          </a:xfrm>
          <a:prstGeom prst="rect">
            <a:avLst/>
          </a:prstGeom>
        </p:spPr>
      </p:pic>
      <p:sp>
        <p:nvSpPr>
          <p:cNvPr id="18" name="Text 14"/>
          <p:cNvSpPr/>
          <p:nvPr/>
        </p:nvSpPr>
        <p:spPr>
          <a:xfrm>
            <a:off x="3277166" y="3146052"/>
            <a:ext cx="1829301" cy="235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총괄책임자</a:t>
            </a:r>
            <a:endParaRPr lang="en-US" sz="1450" dirty="0"/>
          </a:p>
        </p:txBody>
      </p:sp>
      <p:sp>
        <p:nvSpPr>
          <p:cNvPr id="19" name="Text 15"/>
          <p:cNvSpPr/>
          <p:nvPr/>
        </p:nvSpPr>
        <p:spPr>
          <a:xfrm>
            <a:off x="3277166" y="3448537"/>
            <a:ext cx="1829301" cy="155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사업 전반 관리 및 전략 총괄</a:t>
            </a:r>
            <a:endParaRPr lang="en-US" sz="1150" dirty="0"/>
          </a:p>
        </p:txBody>
      </p:sp>
      <p:pic>
        <p:nvPicPr>
          <p:cNvPr id="20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71574" y="5024677"/>
            <a:ext cx="264674" cy="264675"/>
          </a:xfrm>
          <a:prstGeom prst="rect">
            <a:avLst/>
          </a:prstGeom>
        </p:spPr>
      </p:pic>
      <p:sp>
        <p:nvSpPr>
          <p:cNvPr id="21" name="Text 16"/>
          <p:cNvSpPr/>
          <p:nvPr/>
        </p:nvSpPr>
        <p:spPr>
          <a:xfrm>
            <a:off x="9516833" y="3146052"/>
            <a:ext cx="1829301" cy="235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PM</a:t>
            </a:r>
            <a:endParaRPr lang="en-US" sz="1450" dirty="0"/>
          </a:p>
        </p:txBody>
      </p:sp>
      <p:sp>
        <p:nvSpPr>
          <p:cNvPr id="22" name="Text 17"/>
          <p:cNvSpPr/>
          <p:nvPr/>
        </p:nvSpPr>
        <p:spPr>
          <a:xfrm>
            <a:off x="9516833" y="3448537"/>
            <a:ext cx="1829301" cy="310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프로젝트 운영·일정·자원 조정</a:t>
            </a:r>
            <a:endParaRPr lang="en-US" sz="1150" dirty="0"/>
          </a:p>
        </p:txBody>
      </p:sp>
      <p:pic>
        <p:nvPicPr>
          <p:cNvPr id="23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92155" y="5024677"/>
            <a:ext cx="264675" cy="264675"/>
          </a:xfrm>
          <a:prstGeom prst="rect">
            <a:avLst/>
          </a:prstGeom>
        </p:spPr>
      </p:pic>
      <p:sp>
        <p:nvSpPr>
          <p:cNvPr id="24" name="Text 18"/>
          <p:cNvSpPr/>
          <p:nvPr/>
        </p:nvSpPr>
        <p:spPr>
          <a:xfrm>
            <a:off x="3277166" y="5326507"/>
            <a:ext cx="1829301" cy="235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핵심연구진 A</a:t>
            </a:r>
            <a:endParaRPr lang="en-US" sz="1450" dirty="0"/>
          </a:p>
        </p:txBody>
      </p:sp>
      <p:sp>
        <p:nvSpPr>
          <p:cNvPr id="25" name="Text 19"/>
          <p:cNvSpPr/>
          <p:nvPr/>
        </p:nvSpPr>
        <p:spPr>
          <a:xfrm>
            <a:off x="3277166" y="5628992"/>
            <a:ext cx="1829301" cy="310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모델·데이터·시스템 개발 담당</a:t>
            </a:r>
            <a:endParaRPr lang="en-US" sz="1150" dirty="0"/>
          </a:p>
        </p:txBody>
      </p:sp>
      <p:pic>
        <p:nvPicPr>
          <p:cNvPr id="26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421110" y="5024677"/>
            <a:ext cx="264675" cy="264675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9508329" y="5326507"/>
            <a:ext cx="1829301" cy="235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핵심연구진 B</a:t>
            </a:r>
            <a:endParaRPr lang="en-US" sz="1450" dirty="0"/>
          </a:p>
        </p:txBody>
      </p:sp>
      <p:sp>
        <p:nvSpPr>
          <p:cNvPr id="28" name="Text 21"/>
          <p:cNvSpPr/>
          <p:nvPr/>
        </p:nvSpPr>
        <p:spPr>
          <a:xfrm>
            <a:off x="9508329" y="5628992"/>
            <a:ext cx="1829301" cy="310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인프라·실증·데이터 파이프라인 담당</a:t>
            </a:r>
            <a:endParaRPr lang="en-US" sz="1150" dirty="0"/>
          </a:p>
        </p:txBody>
      </p:sp>
      <p:sp>
        <p:nvSpPr>
          <p:cNvPr id="29" name="Text 22"/>
          <p:cNvSpPr/>
          <p:nvPr/>
        </p:nvSpPr>
        <p:spPr>
          <a:xfrm>
            <a:off x="793790" y="7071122"/>
            <a:ext cx="13042821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체계적인 조직 구성과 풍부한 연구 경험을 바탕으로 사업을 성공적으로 수행할 수 있는 역량을 보유하고 있습니다.</a:t>
            </a:r>
            <a:endParaRPr lang="en-US" sz="11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501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사업 개요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630436" y="2199084"/>
            <a:ext cx="6571417" cy="2576751"/>
          </a:xfrm>
          <a:prstGeom prst="roundRect">
            <a:avLst>
              <a:gd name="adj" fmla="val 6338"/>
            </a:avLst>
          </a:prstGeom>
          <a:solidFill>
            <a:srgbClr val="5E98F1"/>
          </a:solidFill>
          <a:ln/>
        </p:spPr>
      </p:sp>
      <p:sp>
        <p:nvSpPr>
          <p:cNvPr id="4" name="Text 2"/>
          <p:cNvSpPr/>
          <p:nvPr/>
        </p:nvSpPr>
        <p:spPr>
          <a:xfrm>
            <a:off x="857250" y="24258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사업 목적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57250" y="3007043"/>
            <a:ext cx="611778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차세대 해양·극지 기후예측시스템 개발을 통한 기후변화 대응 역량 강화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24258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주요 내용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3007043"/>
            <a:ext cx="6244709" cy="1451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고정밀 해양·극지 기후 모델 개발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실시간 데이터 처리 시스템 구축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예측 정확도 향상 기술 개발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통합 플랫폼 구축 및 운영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93790" y="4793187"/>
            <a:ext cx="3090505" cy="2048351"/>
          </a:xfrm>
          <a:prstGeom prst="roundRect">
            <a:avLst>
              <a:gd name="adj" fmla="val 4651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824270" y="4823667"/>
            <a:ext cx="3029545" cy="680442"/>
          </a:xfrm>
          <a:prstGeom prst="roundRect">
            <a:avLst>
              <a:gd name="adj" fmla="val 8626"/>
            </a:avLst>
          </a:prstGeom>
          <a:solidFill>
            <a:srgbClr val="DADBF1"/>
          </a:solidFill>
          <a:ln/>
        </p:spPr>
      </p:sp>
      <p:sp>
        <p:nvSpPr>
          <p:cNvPr id="10" name="Text 8"/>
          <p:cNvSpPr/>
          <p:nvPr/>
        </p:nvSpPr>
        <p:spPr>
          <a:xfrm>
            <a:off x="2168962" y="494737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1051084" y="5730924"/>
            <a:ext cx="25759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시스템 설계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1051084" y="6221342"/>
            <a:ext cx="257591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아키텍처 및 요구사항 정의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4111109" y="4793187"/>
            <a:ext cx="3090624" cy="2048351"/>
          </a:xfrm>
          <a:prstGeom prst="roundRect">
            <a:avLst>
              <a:gd name="adj" fmla="val 4651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4141589" y="4823667"/>
            <a:ext cx="3029664" cy="680442"/>
          </a:xfrm>
          <a:prstGeom prst="roundRect">
            <a:avLst>
              <a:gd name="adj" fmla="val 8626"/>
            </a:avLst>
          </a:prstGeom>
          <a:solidFill>
            <a:srgbClr val="DADBF1"/>
          </a:solidFill>
          <a:ln/>
        </p:spPr>
      </p:sp>
      <p:sp>
        <p:nvSpPr>
          <p:cNvPr id="15" name="Text 13"/>
          <p:cNvSpPr/>
          <p:nvPr/>
        </p:nvSpPr>
        <p:spPr>
          <a:xfrm>
            <a:off x="5486281" y="494737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6" name="Text 14"/>
          <p:cNvSpPr/>
          <p:nvPr/>
        </p:nvSpPr>
        <p:spPr>
          <a:xfrm>
            <a:off x="4368403" y="5730924"/>
            <a:ext cx="25760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모델 개발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4368403" y="6221342"/>
            <a:ext cx="25760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핵심 알고리즘 구현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428548" y="4793187"/>
            <a:ext cx="3090624" cy="2048351"/>
          </a:xfrm>
          <a:prstGeom prst="roundRect">
            <a:avLst>
              <a:gd name="adj" fmla="val 4651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7459027" y="4823667"/>
            <a:ext cx="3029664" cy="680442"/>
          </a:xfrm>
          <a:prstGeom prst="roundRect">
            <a:avLst>
              <a:gd name="adj" fmla="val 8626"/>
            </a:avLst>
          </a:prstGeom>
          <a:solidFill>
            <a:srgbClr val="DADBF1"/>
          </a:solidFill>
          <a:ln/>
        </p:spPr>
      </p:sp>
      <p:sp>
        <p:nvSpPr>
          <p:cNvPr id="20" name="Text 18"/>
          <p:cNvSpPr/>
          <p:nvPr/>
        </p:nvSpPr>
        <p:spPr>
          <a:xfrm>
            <a:off x="8803719" y="494737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21" name="Text 19"/>
          <p:cNvSpPr/>
          <p:nvPr/>
        </p:nvSpPr>
        <p:spPr>
          <a:xfrm>
            <a:off x="7685842" y="5730924"/>
            <a:ext cx="25760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검증 및 최적화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685842" y="6221342"/>
            <a:ext cx="25760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성능 평가 및 개선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10745986" y="4793187"/>
            <a:ext cx="3090624" cy="2048351"/>
          </a:xfrm>
          <a:prstGeom prst="roundRect">
            <a:avLst>
              <a:gd name="adj" fmla="val 4651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10776466" y="4823667"/>
            <a:ext cx="3029664" cy="680442"/>
          </a:xfrm>
          <a:prstGeom prst="roundRect">
            <a:avLst>
              <a:gd name="adj" fmla="val 8626"/>
            </a:avLst>
          </a:prstGeom>
          <a:solidFill>
            <a:srgbClr val="DADBF1"/>
          </a:solidFill>
          <a:ln/>
        </p:spPr>
      </p:sp>
      <p:sp>
        <p:nvSpPr>
          <p:cNvPr id="25" name="Text 23"/>
          <p:cNvSpPr/>
          <p:nvPr/>
        </p:nvSpPr>
        <p:spPr>
          <a:xfrm>
            <a:off x="12121158" y="494737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650" dirty="0"/>
          </a:p>
        </p:txBody>
      </p:sp>
      <p:sp>
        <p:nvSpPr>
          <p:cNvPr id="26" name="Text 24"/>
          <p:cNvSpPr/>
          <p:nvPr/>
        </p:nvSpPr>
        <p:spPr>
          <a:xfrm>
            <a:off x="11003280" y="5730924"/>
            <a:ext cx="25760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실증 및 운영</a:t>
            </a:r>
            <a:endParaRPr lang="en-US" sz="2200" dirty="0"/>
          </a:p>
        </p:txBody>
      </p:sp>
      <p:sp>
        <p:nvSpPr>
          <p:cNvPr id="27" name="Text 25"/>
          <p:cNvSpPr/>
          <p:nvPr/>
        </p:nvSpPr>
        <p:spPr>
          <a:xfrm>
            <a:off x="11003280" y="6221342"/>
            <a:ext cx="25760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현장 적용 및 안정화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96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기대 효과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9202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기술·경제·사회적 효과를 정량/정성 지표로 제시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510076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028224" y="274451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15390" y="2931557"/>
            <a:ext cx="306110" cy="30611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8224" y="3651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기술적 효과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8224" y="4142184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예측 정확도/연산 효율/모델 안정성 개선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2510076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451396" y="274451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562" y="2931557"/>
            <a:ext cx="306110" cy="30611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51396" y="3651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경제·산업적 효과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451396" y="4142184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활용 분야 확산 및 비용 절감/생산성 향상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0133" y="2510076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9874568" y="274451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61734" y="2931557"/>
            <a:ext cx="306110" cy="30611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74568" y="3651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사회·정책적 기여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874568" y="4142184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재난·안전/기후 리스크 대응 고도화</a:t>
            </a:r>
            <a:endParaRPr lang="en-US" sz="1750" dirty="0"/>
          </a:p>
        </p:txBody>
      </p:sp>
      <p:sp>
        <p:nvSpPr>
          <p:cNvPr id="19" name="Shape 14"/>
          <p:cNvSpPr/>
          <p:nvPr/>
        </p:nvSpPr>
        <p:spPr>
          <a:xfrm>
            <a:off x="793790" y="5470955"/>
            <a:ext cx="13042821" cy="35957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</p:sp>
      <p:sp>
        <p:nvSpPr>
          <p:cNvPr id="20" name="Text 15"/>
          <p:cNvSpPr/>
          <p:nvPr/>
        </p:nvSpPr>
        <p:spPr>
          <a:xfrm>
            <a:off x="793790" y="59888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예측 정확도 향상</a:t>
            </a:r>
            <a:endParaRPr lang="en-US" sz="2200" dirty="0"/>
          </a:p>
        </p:txBody>
      </p:sp>
      <p:sp>
        <p:nvSpPr>
          <p:cNvPr id="21" name="Text 16"/>
          <p:cNvSpPr/>
          <p:nvPr/>
        </p:nvSpPr>
        <p:spPr>
          <a:xfrm>
            <a:off x="793790" y="6569988"/>
            <a:ext cx="393334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기존 대비 예측 정확도 개선을 통한 신뢰성 있는 기후 정보 제공</a:t>
            </a:r>
            <a:endParaRPr lang="en-US" sz="1750" dirty="0"/>
          </a:p>
        </p:txBody>
      </p:sp>
      <p:sp>
        <p:nvSpPr>
          <p:cNvPr id="22" name="Text 17"/>
          <p:cNvSpPr/>
          <p:nvPr/>
        </p:nvSpPr>
        <p:spPr>
          <a:xfrm>
            <a:off x="5288161" y="59888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연산 효율 개선</a:t>
            </a:r>
            <a:endParaRPr lang="en-US" sz="2200" dirty="0"/>
          </a:p>
        </p:txBody>
      </p:sp>
      <p:sp>
        <p:nvSpPr>
          <p:cNvPr id="23" name="Text 18"/>
          <p:cNvSpPr/>
          <p:nvPr/>
        </p:nvSpPr>
        <p:spPr>
          <a:xfrm>
            <a:off x="5288161" y="6569988"/>
            <a:ext cx="393334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최적화된 알고리즘으로 처리 시간 단축 및 자원 활용 극대화</a:t>
            </a:r>
            <a:endParaRPr lang="en-US" sz="1750" dirty="0"/>
          </a:p>
        </p:txBody>
      </p:sp>
      <p:sp>
        <p:nvSpPr>
          <p:cNvPr id="24" name="Text 19"/>
          <p:cNvSpPr/>
          <p:nvPr/>
        </p:nvSpPr>
        <p:spPr>
          <a:xfrm>
            <a:off x="9782532" y="59888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활용 분야 확대</a:t>
            </a:r>
            <a:endParaRPr lang="en-US" sz="2200" dirty="0"/>
          </a:p>
        </p:txBody>
      </p:sp>
      <p:sp>
        <p:nvSpPr>
          <p:cNvPr id="25" name="Text 20"/>
          <p:cNvSpPr/>
          <p:nvPr/>
        </p:nvSpPr>
        <p:spPr>
          <a:xfrm>
            <a:off x="9782532" y="6569988"/>
            <a:ext cx="4069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해양·극지 연구, 재난 대응, 산업 분야 등 다양한 영역으로 확산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3795"/>
            <a:ext cx="3685937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연구개발성과 활용 계획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793790" y="1486138"/>
            <a:ext cx="13042821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성과의 현장 적용·사업화·확산 경로를 명확히 제시</a:t>
            </a:r>
            <a:endParaRPr lang="en-US" sz="11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788438"/>
            <a:ext cx="6521410" cy="58971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41189" y="2473881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사업화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941189" y="2761655"/>
            <a:ext cx="6226612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기술이전/라이선스/공동사업화 대상 및 일정</a:t>
            </a:r>
            <a:endParaRPr lang="en-US" sz="11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1788438"/>
            <a:ext cx="6521410" cy="58971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62599" y="2473881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공공활용</a:t>
            </a:r>
            <a:endParaRPr lang="en-US" sz="1450" dirty="0"/>
          </a:p>
        </p:txBody>
      </p:sp>
      <p:sp>
        <p:nvSpPr>
          <p:cNvPr id="9" name="Text 5"/>
          <p:cNvSpPr/>
          <p:nvPr/>
        </p:nvSpPr>
        <p:spPr>
          <a:xfrm>
            <a:off x="7462599" y="2761655"/>
            <a:ext cx="6226612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관련 기관·지자체·공공플랫폼 연계</a:t>
            </a:r>
            <a:endParaRPr lang="en-US" sz="11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103602"/>
            <a:ext cx="6521410" cy="58971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41189" y="3789045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표준/인증</a:t>
            </a:r>
            <a:endParaRPr lang="en-US" sz="1450" dirty="0"/>
          </a:p>
        </p:txBody>
      </p:sp>
      <p:sp>
        <p:nvSpPr>
          <p:cNvPr id="12" name="Text 7"/>
          <p:cNvSpPr/>
          <p:nvPr/>
        </p:nvSpPr>
        <p:spPr>
          <a:xfrm>
            <a:off x="941189" y="4076819"/>
            <a:ext cx="6226612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표준화 로드맵 및 인증/검증 계획</a:t>
            </a:r>
            <a:endParaRPr lang="en-US" sz="11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3103602"/>
            <a:ext cx="6521410" cy="589717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62599" y="3789045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확산</a:t>
            </a:r>
            <a:endParaRPr lang="en-US" sz="1450" dirty="0"/>
          </a:p>
        </p:txBody>
      </p:sp>
      <p:sp>
        <p:nvSpPr>
          <p:cNvPr id="15" name="Text 9"/>
          <p:cNvSpPr/>
          <p:nvPr/>
        </p:nvSpPr>
        <p:spPr>
          <a:xfrm>
            <a:off x="7462599" y="4076819"/>
            <a:ext cx="6226612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오픈API/데이터 공유 및 사용자 교육</a:t>
            </a:r>
            <a:endParaRPr lang="en-US" sz="1150" dirty="0"/>
          </a:p>
        </p:txBody>
      </p:sp>
      <p:sp>
        <p:nvSpPr>
          <p:cNvPr id="16" name="Shape 10"/>
          <p:cNvSpPr/>
          <p:nvPr/>
        </p:nvSpPr>
        <p:spPr>
          <a:xfrm>
            <a:off x="793790" y="4600168"/>
            <a:ext cx="13042821" cy="25956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</p:sp>
      <p:sp>
        <p:nvSpPr>
          <p:cNvPr id="17" name="Shape 11"/>
          <p:cNvSpPr/>
          <p:nvPr/>
        </p:nvSpPr>
        <p:spPr>
          <a:xfrm>
            <a:off x="793790" y="5805845"/>
            <a:ext cx="13042821" cy="15240"/>
          </a:xfrm>
          <a:prstGeom prst="roundRect">
            <a:avLst>
              <a:gd name="adj" fmla="val 406325"/>
            </a:avLst>
          </a:prstGeom>
          <a:solidFill>
            <a:srgbClr val="C0C1D7"/>
          </a:solidFill>
          <a:ln/>
        </p:spPr>
      </p:sp>
      <p:sp>
        <p:nvSpPr>
          <p:cNvPr id="18" name="Shape 12"/>
          <p:cNvSpPr/>
          <p:nvPr/>
        </p:nvSpPr>
        <p:spPr>
          <a:xfrm>
            <a:off x="3358753" y="5363647"/>
            <a:ext cx="15240" cy="442198"/>
          </a:xfrm>
          <a:prstGeom prst="roundRect">
            <a:avLst>
              <a:gd name="adj" fmla="val 406325"/>
            </a:avLst>
          </a:prstGeom>
          <a:solidFill>
            <a:srgbClr val="C0C1D7"/>
          </a:solidFill>
          <a:ln/>
        </p:spPr>
      </p:sp>
      <p:sp>
        <p:nvSpPr>
          <p:cNvPr id="19" name="Shape 13"/>
          <p:cNvSpPr/>
          <p:nvPr/>
        </p:nvSpPr>
        <p:spPr>
          <a:xfrm>
            <a:off x="3200519" y="5639991"/>
            <a:ext cx="331708" cy="331708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0" name="Text 14"/>
          <p:cNvSpPr/>
          <p:nvPr/>
        </p:nvSpPr>
        <p:spPr>
          <a:xfrm>
            <a:off x="3255824" y="5667673"/>
            <a:ext cx="221099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1700" dirty="0"/>
          </a:p>
        </p:txBody>
      </p:sp>
      <p:sp>
        <p:nvSpPr>
          <p:cNvPr id="21" name="Text 15"/>
          <p:cNvSpPr/>
          <p:nvPr/>
        </p:nvSpPr>
        <p:spPr>
          <a:xfrm>
            <a:off x="2444829" y="4733806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1단계</a:t>
            </a:r>
            <a:endParaRPr lang="en-US" sz="1450" dirty="0"/>
          </a:p>
        </p:txBody>
      </p:sp>
      <p:sp>
        <p:nvSpPr>
          <p:cNvPr id="22" name="Text 16"/>
          <p:cNvSpPr/>
          <p:nvPr/>
        </p:nvSpPr>
        <p:spPr>
          <a:xfrm>
            <a:off x="941189" y="5021580"/>
            <a:ext cx="4850368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기술이전 대상 발굴 및 협의</a:t>
            </a:r>
            <a:endParaRPr lang="en-US" sz="1150" dirty="0"/>
          </a:p>
        </p:txBody>
      </p:sp>
      <p:sp>
        <p:nvSpPr>
          <p:cNvPr id="23" name="Shape 17"/>
          <p:cNvSpPr/>
          <p:nvPr/>
        </p:nvSpPr>
        <p:spPr>
          <a:xfrm>
            <a:off x="5991225" y="5805845"/>
            <a:ext cx="15240" cy="442198"/>
          </a:xfrm>
          <a:prstGeom prst="roundRect">
            <a:avLst>
              <a:gd name="adj" fmla="val 406325"/>
            </a:avLst>
          </a:prstGeom>
          <a:solidFill>
            <a:srgbClr val="C0C1D7"/>
          </a:solidFill>
          <a:ln/>
        </p:spPr>
      </p:sp>
      <p:sp>
        <p:nvSpPr>
          <p:cNvPr id="24" name="Shape 18"/>
          <p:cNvSpPr/>
          <p:nvPr/>
        </p:nvSpPr>
        <p:spPr>
          <a:xfrm>
            <a:off x="5832991" y="5639991"/>
            <a:ext cx="331708" cy="331708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5" name="Text 19"/>
          <p:cNvSpPr/>
          <p:nvPr/>
        </p:nvSpPr>
        <p:spPr>
          <a:xfrm>
            <a:off x="5888295" y="5667673"/>
            <a:ext cx="221099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1700" dirty="0"/>
          </a:p>
        </p:txBody>
      </p:sp>
      <p:sp>
        <p:nvSpPr>
          <p:cNvPr id="26" name="Text 20"/>
          <p:cNvSpPr/>
          <p:nvPr/>
        </p:nvSpPr>
        <p:spPr>
          <a:xfrm>
            <a:off x="5077420" y="6395561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2단계</a:t>
            </a:r>
            <a:endParaRPr lang="en-US" sz="1450" dirty="0"/>
          </a:p>
        </p:txBody>
      </p:sp>
      <p:sp>
        <p:nvSpPr>
          <p:cNvPr id="27" name="Text 21"/>
          <p:cNvSpPr/>
          <p:nvPr/>
        </p:nvSpPr>
        <p:spPr>
          <a:xfrm>
            <a:off x="3573661" y="6683335"/>
            <a:ext cx="4850487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공공기관 연계 및 시범 적용</a:t>
            </a:r>
            <a:endParaRPr lang="en-US" sz="1150" dirty="0"/>
          </a:p>
        </p:txBody>
      </p:sp>
      <p:sp>
        <p:nvSpPr>
          <p:cNvPr id="28" name="Shape 22"/>
          <p:cNvSpPr/>
          <p:nvPr/>
        </p:nvSpPr>
        <p:spPr>
          <a:xfrm>
            <a:off x="8623697" y="5363647"/>
            <a:ext cx="15240" cy="442198"/>
          </a:xfrm>
          <a:prstGeom prst="roundRect">
            <a:avLst>
              <a:gd name="adj" fmla="val 406325"/>
            </a:avLst>
          </a:prstGeom>
          <a:solidFill>
            <a:srgbClr val="C0C1D7"/>
          </a:solidFill>
          <a:ln/>
        </p:spPr>
      </p:sp>
      <p:sp>
        <p:nvSpPr>
          <p:cNvPr id="29" name="Shape 23"/>
          <p:cNvSpPr/>
          <p:nvPr/>
        </p:nvSpPr>
        <p:spPr>
          <a:xfrm>
            <a:off x="8465463" y="5639991"/>
            <a:ext cx="331708" cy="331708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30" name="Text 24"/>
          <p:cNvSpPr/>
          <p:nvPr/>
        </p:nvSpPr>
        <p:spPr>
          <a:xfrm>
            <a:off x="8520767" y="5667673"/>
            <a:ext cx="221099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1700" dirty="0"/>
          </a:p>
        </p:txBody>
      </p:sp>
      <p:sp>
        <p:nvSpPr>
          <p:cNvPr id="31" name="Text 25"/>
          <p:cNvSpPr/>
          <p:nvPr/>
        </p:nvSpPr>
        <p:spPr>
          <a:xfrm>
            <a:off x="7709892" y="4733806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3단계</a:t>
            </a:r>
            <a:endParaRPr lang="en-US" sz="1450" dirty="0"/>
          </a:p>
        </p:txBody>
      </p:sp>
      <p:sp>
        <p:nvSpPr>
          <p:cNvPr id="32" name="Text 26"/>
          <p:cNvSpPr/>
          <p:nvPr/>
        </p:nvSpPr>
        <p:spPr>
          <a:xfrm>
            <a:off x="6206133" y="5021580"/>
            <a:ext cx="4850487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표준화 추진 및 인증 획득</a:t>
            </a:r>
            <a:endParaRPr lang="en-US" sz="1150" dirty="0"/>
          </a:p>
        </p:txBody>
      </p:sp>
      <p:sp>
        <p:nvSpPr>
          <p:cNvPr id="33" name="Shape 27"/>
          <p:cNvSpPr/>
          <p:nvPr/>
        </p:nvSpPr>
        <p:spPr>
          <a:xfrm>
            <a:off x="11256288" y="5805845"/>
            <a:ext cx="15240" cy="442198"/>
          </a:xfrm>
          <a:prstGeom prst="roundRect">
            <a:avLst>
              <a:gd name="adj" fmla="val 406325"/>
            </a:avLst>
          </a:prstGeom>
          <a:solidFill>
            <a:srgbClr val="C0C1D7"/>
          </a:solidFill>
          <a:ln/>
        </p:spPr>
      </p:sp>
      <p:sp>
        <p:nvSpPr>
          <p:cNvPr id="34" name="Shape 28"/>
          <p:cNvSpPr/>
          <p:nvPr/>
        </p:nvSpPr>
        <p:spPr>
          <a:xfrm>
            <a:off x="11098054" y="5639991"/>
            <a:ext cx="331708" cy="331708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35" name="Text 29"/>
          <p:cNvSpPr/>
          <p:nvPr/>
        </p:nvSpPr>
        <p:spPr>
          <a:xfrm>
            <a:off x="11153358" y="5667673"/>
            <a:ext cx="221099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1700" dirty="0"/>
          </a:p>
        </p:txBody>
      </p:sp>
      <p:sp>
        <p:nvSpPr>
          <p:cNvPr id="36" name="Text 30"/>
          <p:cNvSpPr/>
          <p:nvPr/>
        </p:nvSpPr>
        <p:spPr>
          <a:xfrm>
            <a:off x="10342483" y="6395561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4단계</a:t>
            </a:r>
            <a:endParaRPr lang="en-US" sz="1450" dirty="0"/>
          </a:p>
        </p:txBody>
      </p:sp>
      <p:sp>
        <p:nvSpPr>
          <p:cNvPr id="37" name="Text 31"/>
          <p:cNvSpPr/>
          <p:nvPr/>
        </p:nvSpPr>
        <p:spPr>
          <a:xfrm>
            <a:off x="8838724" y="6683335"/>
            <a:ext cx="4850487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오픈 플랫폼 구축 및 확산</a:t>
            </a:r>
            <a:endParaRPr lang="en-US" sz="1150" dirty="0"/>
          </a:p>
        </p:txBody>
      </p:sp>
      <p:sp>
        <p:nvSpPr>
          <p:cNvPr id="38" name="Text 32"/>
          <p:cNvSpPr/>
          <p:nvPr/>
        </p:nvSpPr>
        <p:spPr>
          <a:xfrm>
            <a:off x="1014889" y="7093387"/>
            <a:ext cx="12821722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체계적인 활용 계획을 통해 연구개발 성과를 실질적인 사회적·경제적 가치로 전환하고, 지속 가능한 기후예측 생태계를 조성하겠습니다.</a:t>
            </a:r>
            <a:endParaRPr lang="en-US" sz="1150" dirty="0"/>
          </a:p>
        </p:txBody>
      </p:sp>
      <p:sp>
        <p:nvSpPr>
          <p:cNvPr id="39" name="Shape 33"/>
          <p:cNvSpPr/>
          <p:nvPr/>
        </p:nvSpPr>
        <p:spPr>
          <a:xfrm>
            <a:off x="793790" y="6985635"/>
            <a:ext cx="15240" cy="410051"/>
          </a:xfrm>
          <a:prstGeom prst="rect">
            <a:avLst/>
          </a:prstGeom>
          <a:solidFill>
            <a:srgbClr val="4950BC"/>
          </a:solidFill>
          <a:ln/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4962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Q&amp;A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98570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감사합니다</a:t>
            </a:r>
            <a:endParaRPr lang="en-US" sz="6150" dirty="0"/>
          </a:p>
        </p:txBody>
      </p:sp>
      <p:sp>
        <p:nvSpPr>
          <p:cNvPr id="5" name="Text 2"/>
          <p:cNvSpPr/>
          <p:nvPr/>
        </p:nvSpPr>
        <p:spPr>
          <a:xfrm>
            <a:off x="6280190" y="51169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차세대 해양·극지 기후예측시스템 개발 사업에 대한 질문을 받겠습니다.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2026-02-10T12:19:24Z</dcterms:created>
  <dcterms:modified xsi:type="dcterms:W3CDTF">2026-02-10T12:19:24Z</dcterms:modified>
</cp:coreProperties>
</file>